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5" r:id="rId5"/>
    <p:sldId id="264" r:id="rId6"/>
    <p:sldId id="266" r:id="rId7"/>
    <p:sldId id="267" r:id="rId8"/>
    <p:sldId id="270" r:id="rId9"/>
    <p:sldId id="271" r:id="rId10"/>
    <p:sldId id="268" r:id="rId11"/>
    <p:sldId id="269" r:id="rId12"/>
    <p:sldId id="274" r:id="rId13"/>
    <p:sldId id="275" r:id="rId14"/>
    <p:sldId id="273" r:id="rId15"/>
    <p:sldId id="27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6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405"/>
    <p:restoredTop sz="96301"/>
  </p:normalViewPr>
  <p:slideViewPr>
    <p:cSldViewPr snapToGrid="0" snapToObjects="1">
      <p:cViewPr varScale="1">
        <p:scale>
          <a:sx n="60" d="100"/>
          <a:sy n="60" d="100"/>
        </p:scale>
        <p:origin x="208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6T11:13:26.413" idx="1">
    <p:pos x="10" y="10"/>
    <p:text>Todo - add theme, pictures, graphics</p:text>
    <p:extLst>
      <p:ext uri="{C676402C-5697-4E1C-873F-D02D1690AC5C}">
        <p15:threadingInfo xmlns:p15="http://schemas.microsoft.com/office/powerpoint/2012/main" timeZoneBias="240"/>
      </p:ext>
    </p:extLst>
  </p:cm>
  <p:cm authorId="1" dt="2020-07-23T14:31:30.730" idx="6">
    <p:pos x="106" y="106"/>
    <p:text>Title could seriously use some pizzazz 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918FF-99D9-704A-97F4-ABBA268F8D9C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77BD4-E3C2-7147-B9C1-DE62A9CF8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2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Building IBM’s Firecracker from Qemu tech – IBM’s answer to Amazon’s Firecracker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77BD4-E3C2-7147-B9C1-DE62A9CF8C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Updates: define Qemu – add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77BD4-E3C2-7147-B9C1-DE62A9CF8C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9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we can learn from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77BD4-E3C2-7147-B9C1-DE62A9CF8C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Purpose and Motivation: Minimize the role of Qemu as VMM – separate </a:t>
            </a:r>
            <a:r>
              <a:rPr lang="en-US" dirty="0" err="1"/>
              <a:t>fxns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77BD4-E3C2-7147-B9C1-DE62A9CF8C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0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Reuse a Rust device implementation from </a:t>
            </a:r>
            <a:r>
              <a:rPr lang="en-US" dirty="0" err="1"/>
              <a:t>CloudHypervisor</a:t>
            </a:r>
            <a:r>
              <a:rPr lang="en-US" dirty="0"/>
              <a:t> which can interface with Qemu.</a:t>
            </a:r>
          </a:p>
          <a:p>
            <a:pPr marL="0" indent="0">
              <a:buNone/>
            </a:pPr>
            <a:r>
              <a:rPr lang="en-US" dirty="0"/>
              <a:t>Update: Add guest to diagram, or show that it can interact directly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77BD4-E3C2-7147-B9C1-DE62A9CF8C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9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 for comment RFC – Blog post</a:t>
            </a:r>
          </a:p>
          <a:p>
            <a:r>
              <a:rPr lang="en-US" dirty="0"/>
              <a:t>Hubertus, </a:t>
            </a:r>
            <a:r>
              <a:rPr lang="en-US" dirty="0" err="1"/>
              <a:t>andreas</a:t>
            </a:r>
            <a:r>
              <a:rPr lang="en-US" dirty="0"/>
              <a:t>, Stefan ???, invite people to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77BD4-E3C2-7147-B9C1-DE62A9CF8C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F867-CD83-5D46-A8F5-6B2CDAD7F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FF8F3-6654-AA4C-B78A-B1F1346F3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677-76E5-484E-A91A-4778DEA4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A253-CDF7-9E4C-9BA0-F30CD0D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B7BF1-1531-E442-B187-653388B7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9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C3F7-987D-EE47-BC7D-BEBA778F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762CE-BC11-3D4B-93AB-E7FC7A0F7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2CB3-1DC3-E145-BBE8-43CD4EB3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02E6-E4FE-934E-BEF8-FB6CF4EC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8912E-B73A-B14F-B405-9083EFAB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54FA9-65AF-974B-9959-93F63489A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D8926-6EE6-5548-92C2-92DB6F762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C714E-9C16-C849-8D5D-BCB8C87C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1BE1E-F4B6-AE42-AD5C-6A1A1EC6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39E9-29A5-5245-8D4D-C598FF87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6811-6886-F04C-A5FE-D011D506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8CE7-3381-0748-B1D4-8D73F834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37E28-8A46-F44C-A1D1-AA6CE7E7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99E17-AAC7-4D4C-8D78-1E923801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42D9F-FDE5-E74F-B861-72FD2847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728E-2E9C-444F-BE0B-8E3D2931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BFB3-0873-CB41-ACB9-8C5747B12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AAFC3-56C9-3C43-ADC6-111DAABF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3D6BE-9196-034D-A607-D0E168CF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DCAFB-1826-A744-B535-5CD587CF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8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DA8A-4BC7-1441-ACCB-F0AA3698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E95C-D8D5-9545-B411-36E3A220A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B3507-1404-0D44-8B44-CB20064FA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34E1-4545-BB44-9188-E826C2B7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91684-7E80-1E44-9299-35A7097D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6FFCD-4B01-0B4E-A776-FB96BFAF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1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873B-B699-B749-8ED3-10A689A2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30A75-B9E6-3140-BC9A-3085295A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3898-A234-1647-99BC-99AAF1C52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7DB40-5B26-4648-867E-BDFE6AA4B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583AA-DB4F-6546-99B4-7F4CFEC1C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604CA-9B3D-F24E-BE0D-C766CCA9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AB395E-9FA7-9048-B0B8-C7E0AB76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B0919-F27C-8D43-87E4-C2809E9A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4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902D-81CC-5C40-98A5-4AB842F6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E5FD7-B0D3-5F4E-A0E7-89E7A0B5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539B-AC11-A243-8289-4500177B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42568-5A12-3B42-B6C9-51F3DF33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D3966-FEF4-B243-9813-5AA4B6A4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83C31-12CA-E24B-9B64-1388B224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5DC68-EC20-7A44-902C-8785341A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F745-061D-A647-AA09-9697B120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4C8ED-8445-E840-9E30-24500920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17FA6-540D-E844-83BC-675FEB88F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D0869-3249-1E49-827F-E6AAA394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3E1AA-E22F-FF43-813C-8877666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A26B-67AD-B842-A7FD-FC37A75B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7E33-4A3A-BE48-951C-7798EA16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115B3-EB6C-2D4F-A6FB-86E90B3FC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E8903-012C-9443-86BC-0FF94A36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41771-CDFE-DC40-A0A1-A1867C63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817BC-8AED-A543-8568-C71072DE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4F1EC-BF2F-A541-99D1-F8808849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1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E8649-762E-3F43-97E8-24951530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3119E-DF65-EF43-A635-71D817437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24AD3-23AF-3A45-B90F-8C64A1555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594D4-E1C5-EB40-AB2F-39D7F7A17D5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CDDC5-FA38-F24F-8660-46780D7DF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3B15-E55D-E943-80A8-9760E1EA7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A99EE-835C-3649-B88E-CFC41FD7D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0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08C6-4C81-2243-84DA-4A464ABB2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IBM Plex Sans Light" panose="020B0403050203000203" pitchFamily="34" charset="0"/>
              </a:rPr>
              <a:t>Rustifying</a:t>
            </a:r>
            <a:r>
              <a:rPr lang="en-US" dirty="0">
                <a:latin typeface="IBM Plex Sans Light" panose="020B0403050203000203" pitchFamily="34" charset="0"/>
              </a:rPr>
              <a:t> Qemu for Production Cloud Services</a:t>
            </a:r>
            <a:br>
              <a:rPr lang="en-US" dirty="0">
                <a:latin typeface="IBM Plex Sans Light" panose="020B0403050203000203" pitchFamily="34" charset="0"/>
              </a:rPr>
            </a:br>
            <a:r>
              <a:rPr lang="en-US" sz="2700" dirty="0">
                <a:latin typeface="IBM Plex Sans Light" panose="020B0403050203000203" pitchFamily="34" charset="0"/>
              </a:rPr>
              <a:t>IBM’s Answer to Amazon’s Firecracker</a:t>
            </a:r>
            <a:br>
              <a:rPr lang="en-US" sz="2700" dirty="0">
                <a:latin typeface="IBM Plex Sans Light" panose="020B0403050203000203" pitchFamily="34" charset="0"/>
              </a:rPr>
            </a:br>
            <a:endParaRPr lang="en-US" sz="2700" dirty="0">
              <a:latin typeface="IBM Plex Sans Light" panose="020B040305020300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34D1B-4197-F24C-AD33-85975A4EE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BM Plex Sans Light" panose="020B0403050203000203" pitchFamily="34" charset="0"/>
              </a:rPr>
              <a:t>Alex Carter</a:t>
            </a:r>
          </a:p>
          <a:p>
            <a:endParaRPr lang="en-US" dirty="0">
              <a:latin typeface="IBM Plex Sans Light" panose="020B0403050203000203" pitchFamily="34" charset="0"/>
            </a:endParaRPr>
          </a:p>
          <a:p>
            <a:r>
              <a:rPr lang="en-US" dirty="0">
                <a:latin typeface="IBM Plex Sans Light" panose="020B0403050203000203" pitchFamily="34" charset="0"/>
              </a:rPr>
              <a:t>Mentor: Daniele </a:t>
            </a:r>
            <a:r>
              <a:rPr lang="en-US" dirty="0" err="1">
                <a:latin typeface="IBM Plex Sans Light" panose="020B0403050203000203" pitchFamily="34" charset="0"/>
              </a:rPr>
              <a:t>Buono</a:t>
            </a:r>
            <a:endParaRPr lang="en-US" dirty="0">
              <a:latin typeface="IBM Plex Sans Light" panose="020B0403050203000203" pitchFamily="34" charset="0"/>
            </a:endParaRPr>
          </a:p>
          <a:p>
            <a:r>
              <a:rPr lang="en-US" dirty="0">
                <a:latin typeface="IBM Plex Sans Light" panose="020B0403050203000203" pitchFamily="34" charset="0"/>
              </a:rPr>
              <a:t>Manager: Carlo Bertolli</a:t>
            </a:r>
          </a:p>
        </p:txBody>
      </p:sp>
    </p:spTree>
    <p:extLst>
      <p:ext uri="{BB962C8B-B14F-4D97-AF65-F5344CB8AC3E}">
        <p14:creationId xmlns:p14="http://schemas.microsoft.com/office/powerpoint/2010/main" val="85018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1A1F-24DB-764F-9755-9B128453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6300-CFC9-CA43-A128-F7980DC9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Filesystem Passthrough and Block devices working with a Cloud Hypervisor Device backend</a:t>
            </a:r>
          </a:p>
          <a:p>
            <a:r>
              <a:rPr lang="en-US" dirty="0"/>
              <a:t>Performance benchmarking for Host Filesystem Passthrough I/O</a:t>
            </a:r>
          </a:p>
        </p:txBody>
      </p:sp>
    </p:spTree>
    <p:extLst>
      <p:ext uri="{BB962C8B-B14F-4D97-AF65-F5344CB8AC3E}">
        <p14:creationId xmlns:p14="http://schemas.microsoft.com/office/powerpoint/2010/main" val="127322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3809-74B2-A041-9C1D-5198A03C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Qemu -&gt; Cloud Hypervisor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7EEB-F2AC-2F4D-B59D-C273AC598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performed on node using a </a:t>
            </a:r>
            <a:r>
              <a:rPr lang="en-US" dirty="0" err="1"/>
              <a:t>ramdisk</a:t>
            </a:r>
            <a:r>
              <a:rPr lang="en-US" dirty="0"/>
              <a:t> for storage</a:t>
            </a:r>
          </a:p>
          <a:p>
            <a:pPr lvl="1"/>
            <a:r>
              <a:rPr lang="en-US" dirty="0"/>
              <a:t>Highlights code overhead</a:t>
            </a:r>
          </a:p>
          <a:p>
            <a:pPr lvl="1"/>
            <a:r>
              <a:rPr lang="en-US" dirty="0"/>
              <a:t>In production environments with physical disks, would expect lower performance hit</a:t>
            </a:r>
          </a:p>
          <a:p>
            <a:r>
              <a:rPr lang="en-US" dirty="0"/>
              <a:t>Random read on filesystem devices: Qemu vs. Cloud Hypervisor</a:t>
            </a:r>
          </a:p>
          <a:p>
            <a:pPr lvl="1"/>
            <a:r>
              <a:rPr lang="en-US" dirty="0"/>
              <a:t>Bandwidth - 10.74% Reduction</a:t>
            </a:r>
          </a:p>
          <a:p>
            <a:pPr lvl="1"/>
            <a:r>
              <a:rPr lang="en-US" dirty="0"/>
              <a:t>IO/second - 10.74% Reduction</a:t>
            </a:r>
          </a:p>
          <a:p>
            <a:pPr lvl="1"/>
            <a:r>
              <a:rPr lang="en-US" dirty="0"/>
              <a:t>Submission Latency - 14.05% Increase</a:t>
            </a:r>
          </a:p>
          <a:p>
            <a:pPr lvl="1"/>
            <a:r>
              <a:rPr lang="en-US" dirty="0"/>
              <a:t>Completion Latency – 11.92% Increase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3809-74B2-A041-9C1D-5198A03C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7EEB-F2AC-2F4D-B59D-C273AC598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Write on filesystem devices: Qemu vs. Cloud Hypervisor</a:t>
            </a:r>
          </a:p>
          <a:p>
            <a:pPr lvl="1"/>
            <a:r>
              <a:rPr lang="en-US" dirty="0"/>
              <a:t>Bandwidth – 24.86% Reduction</a:t>
            </a:r>
          </a:p>
          <a:p>
            <a:pPr lvl="1"/>
            <a:r>
              <a:rPr lang="en-US" dirty="0"/>
              <a:t>IO/second – 24.86% Reduction</a:t>
            </a:r>
          </a:p>
          <a:p>
            <a:pPr lvl="1"/>
            <a:r>
              <a:rPr lang="en-US" dirty="0"/>
              <a:t>Submission Latency – 34.61% Increase</a:t>
            </a:r>
          </a:p>
          <a:p>
            <a:pPr lvl="1"/>
            <a:r>
              <a:rPr lang="en-US" dirty="0"/>
              <a:t>Completion Latency – 33.01% Increase</a:t>
            </a:r>
          </a:p>
          <a:p>
            <a:r>
              <a:rPr lang="en-US" dirty="0"/>
              <a:t>Sequential Read on filesystem devices: Qemu vs. Cloud Hypervisor</a:t>
            </a:r>
          </a:p>
          <a:p>
            <a:pPr lvl="1"/>
            <a:r>
              <a:rPr lang="en-US" dirty="0"/>
              <a:t>Bandwidth – 6.19% Reduction</a:t>
            </a:r>
          </a:p>
          <a:p>
            <a:pPr lvl="1"/>
            <a:r>
              <a:rPr lang="en-US" dirty="0"/>
              <a:t>IO/second – 6.19% Reduction</a:t>
            </a:r>
          </a:p>
          <a:p>
            <a:pPr lvl="1"/>
            <a:r>
              <a:rPr lang="en-US" dirty="0"/>
              <a:t>Submission Latency – 7.12% Increase</a:t>
            </a:r>
          </a:p>
          <a:p>
            <a:pPr lvl="1"/>
            <a:r>
              <a:rPr lang="en-US" dirty="0"/>
              <a:t>Completion Latency – 6.56% Increase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8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1036-FB84-BD4E-BD0F-A8619630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cont.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E1DC-33FC-154E-8EBA-E1C0C124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Write on filesystem devices: Qemu vs. Cloud Hypervisor</a:t>
            </a:r>
          </a:p>
          <a:p>
            <a:pPr lvl="1"/>
            <a:r>
              <a:rPr lang="en-US" dirty="0"/>
              <a:t>Bandwidth – 23.43% Reduction</a:t>
            </a:r>
          </a:p>
          <a:p>
            <a:pPr lvl="1"/>
            <a:r>
              <a:rPr lang="en-US" dirty="0"/>
              <a:t>IO/second – 23.42% Reduction</a:t>
            </a:r>
          </a:p>
          <a:p>
            <a:pPr lvl="1"/>
            <a:r>
              <a:rPr lang="en-US" dirty="0"/>
              <a:t>Submission Latency – 32.32% Increase</a:t>
            </a:r>
          </a:p>
          <a:p>
            <a:pPr lvl="1"/>
            <a:r>
              <a:rPr lang="en-US" dirty="0"/>
              <a:t>Completion Latency – 30.42% Increase</a:t>
            </a:r>
          </a:p>
        </p:txBody>
      </p:sp>
    </p:spTree>
    <p:extLst>
      <p:ext uri="{BB962C8B-B14F-4D97-AF65-F5344CB8AC3E}">
        <p14:creationId xmlns:p14="http://schemas.microsoft.com/office/powerpoint/2010/main" val="234115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34E1-C245-454D-B368-CAD6B96D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331FE-1BAC-2241-991F-C1D191125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isolation</a:t>
            </a:r>
          </a:p>
          <a:p>
            <a:r>
              <a:rPr lang="en-US" dirty="0"/>
              <a:t>Rust -&gt; Qemu</a:t>
            </a:r>
          </a:p>
          <a:p>
            <a:r>
              <a:rPr lang="en-US" dirty="0"/>
              <a:t>Share these results with the Qemu community through the developer mailing list</a:t>
            </a:r>
          </a:p>
          <a:p>
            <a:pPr lvl="1"/>
            <a:r>
              <a:rPr lang="en-US" dirty="0"/>
              <a:t>Send a Request for Comment (RFC)</a:t>
            </a:r>
          </a:p>
          <a:p>
            <a:r>
              <a:rPr lang="en-US" dirty="0"/>
              <a:t>Collaborate with Red Hat to merge the performance and functionality gap</a:t>
            </a:r>
          </a:p>
          <a:p>
            <a:pPr lvl="1"/>
            <a:r>
              <a:rPr lang="en-US" dirty="0"/>
              <a:t>Make Rust devices an integral part of Qemu</a:t>
            </a:r>
          </a:p>
        </p:txBody>
      </p:sp>
    </p:spTree>
    <p:extLst>
      <p:ext uri="{BB962C8B-B14F-4D97-AF65-F5344CB8AC3E}">
        <p14:creationId xmlns:p14="http://schemas.microsoft.com/office/powerpoint/2010/main" val="230019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F446-F6A2-ED4F-84B9-793B96CA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38612-DEF8-3748-8719-B4694F0D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/Alex-Carter01/Qemu-Rust-Testing</a:t>
            </a:r>
          </a:p>
          <a:p>
            <a:r>
              <a:rPr lang="en-US" dirty="0"/>
              <a:t>Video Demo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ibm.box.com</a:t>
            </a:r>
            <a:r>
              <a:rPr lang="en-US" dirty="0"/>
              <a:t>/s/ql7nmnls8vwoghqsywt1jjxivmb6wemb</a:t>
            </a:r>
          </a:p>
        </p:txBody>
      </p:sp>
    </p:spTree>
    <p:extLst>
      <p:ext uri="{BB962C8B-B14F-4D97-AF65-F5344CB8AC3E}">
        <p14:creationId xmlns:p14="http://schemas.microsoft.com/office/powerpoint/2010/main" val="554376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AD5E-8A65-F24E-931F-6B0760BB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Light" panose="020B0403050203000203" pitchFamily="34" charset="0"/>
              </a:rPr>
              <a:t>Photo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F1EC-0762-F340-9A99-36C9B766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 Light" panose="020B0403050203000203" pitchFamily="34" charset="0"/>
              </a:rPr>
              <a:t>https://</a:t>
            </a:r>
            <a:r>
              <a:rPr lang="en-US" dirty="0" err="1">
                <a:latin typeface="IBM Plex Sans Light" panose="020B0403050203000203" pitchFamily="34" charset="0"/>
              </a:rPr>
              <a:t>www.rust-lang.org</a:t>
            </a:r>
            <a:r>
              <a:rPr lang="en-US" dirty="0">
                <a:latin typeface="IBM Plex Sans Light" panose="020B0403050203000203" pitchFamily="34" charset="0"/>
              </a:rPr>
              <a:t>/policies/media-guide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https://wiki.qemu.org/Logo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https://lobster1234.github.io/2017/12/03/run-tasks-with-aws-fargate-and-lambda/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https://www.datadoghq.com/aws-monitoring/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https://dribbble.com/shots/6763920-Rust-VMM-Logo</a:t>
            </a:r>
          </a:p>
        </p:txBody>
      </p:sp>
    </p:spTree>
    <p:extLst>
      <p:ext uri="{BB962C8B-B14F-4D97-AF65-F5344CB8AC3E}">
        <p14:creationId xmlns:p14="http://schemas.microsoft.com/office/powerpoint/2010/main" val="301124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8704-F6E5-4842-8250-E8939C7F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4846" cy="4351338"/>
          </a:xfrm>
        </p:spPr>
        <p:txBody>
          <a:bodyPr/>
          <a:lstStyle/>
          <a:p>
            <a:r>
              <a:rPr lang="en-US" dirty="0">
                <a:latin typeface="IBM Plex Sans Light" panose="020B0403050203000203" pitchFamily="34" charset="0"/>
              </a:rPr>
              <a:t>Core building block of IBM’s cloud services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Virtual Machine Monitor</a:t>
            </a:r>
          </a:p>
          <a:p>
            <a:pPr lvl="1"/>
            <a:r>
              <a:rPr lang="en-US" dirty="0">
                <a:latin typeface="IBM Plex Sans Light" panose="020B0403050203000203" pitchFamily="34" charset="0"/>
              </a:rPr>
              <a:t>Responsible for starting a VM with KVM and  Emulating Devices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Has been the industry standard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C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Large code base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Diverse device support</a:t>
            </a:r>
          </a:p>
          <a:p>
            <a:endParaRPr lang="en-US" dirty="0">
              <a:latin typeface="IBM Plex Sans Light" panose="020B0403050203000203" pitchFamily="34" charset="0"/>
            </a:endParaRPr>
          </a:p>
          <a:p>
            <a:pPr marL="0" indent="0">
              <a:buNone/>
            </a:pP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28B3F-01B8-C84E-9E7B-0996445ACDD7}"/>
              </a:ext>
            </a:extLst>
          </p:cNvPr>
          <p:cNvSpPr/>
          <p:nvPr/>
        </p:nvSpPr>
        <p:spPr>
          <a:xfrm>
            <a:off x="8090115" y="1690687"/>
            <a:ext cx="3481776" cy="1348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12E11-FE33-5C45-ABC2-F4E5A224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137" y="1825624"/>
            <a:ext cx="3072663" cy="9806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85D8C-6A0D-1847-B7C3-AAA5AAA67A41}"/>
              </a:ext>
            </a:extLst>
          </p:cNvPr>
          <p:cNvSpPr txBox="1">
            <a:spLocks/>
          </p:cNvSpPr>
          <p:nvPr/>
        </p:nvSpPr>
        <p:spPr>
          <a:xfrm>
            <a:off x="838200" y="1653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D6214B-AE39-D64B-B64C-851FD8CF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IBM Plex Sans Light" panose="020B0403050203000203" pitchFamily="34" charset="0"/>
              </a:rPr>
            </a:br>
            <a:r>
              <a:rPr lang="en-US" dirty="0">
                <a:latin typeface="IBM Plex Sans Light" panose="020B0403050203000203" pitchFamily="34" charset="0"/>
              </a:rPr>
              <a:t>Current Cloud VMM Environment - </a:t>
            </a:r>
            <a:r>
              <a:rPr lang="en-US" dirty="0" err="1">
                <a:latin typeface="IBM Plex Sans Light" panose="020B0403050203000203" pitchFamily="34" charset="0"/>
              </a:rPr>
              <a:t>Qemu</a:t>
            </a:r>
            <a:br>
              <a:rPr lang="en-US" dirty="0">
                <a:latin typeface="IBM Plex Sans Light" panose="020B040305020300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7D32-0B2F-ED45-A937-0DF20A73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Light" panose="020B0403050203000203" pitchFamily="34" charset="0"/>
              </a:rPr>
              <a:t>On the Horizon -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BCD8-EEA6-2143-9F87-45D0AB6E3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 Light" panose="020B0403050203000203" pitchFamily="34" charset="0"/>
              </a:rPr>
              <a:t>Designed for systems work (ala C/C++)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Memory safe by default, but can be manually declared as unsafe – all memory accesses are checked at compile time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Statically typed</a:t>
            </a:r>
          </a:p>
          <a:p>
            <a:r>
              <a:rPr lang="en-US" dirty="0">
                <a:latin typeface="IBM Plex Sans Light" panose="020B0403050203000203" pitchFamily="34" charset="0"/>
              </a:rPr>
              <a:t>Naturally a good fit for VMM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95CC7-01D4-414E-BB8A-5CFDB290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4539"/>
            <a:ext cx="3996672" cy="19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68DE-A1D6-024E-A97B-C84C1EA4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Rust-Based Alternatives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B93CF3F-563D-F347-89D1-3C732D1C6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RustVMM</a:t>
            </a:r>
            <a:r>
              <a:rPr lang="en-US" dirty="0"/>
              <a:t> – open source collaboration between companies and their existing implementations and the community</a:t>
            </a:r>
          </a:p>
          <a:p>
            <a:r>
              <a:rPr lang="en-US" dirty="0"/>
              <a:t>Firecracker – Amazon</a:t>
            </a:r>
          </a:p>
          <a:p>
            <a:r>
              <a:rPr lang="en-US" dirty="0"/>
              <a:t>Cloud Hypervisor - Intel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22F70C-FAC2-1041-8A3D-DA407BAAC4F4}"/>
              </a:ext>
            </a:extLst>
          </p:cNvPr>
          <p:cNvGrpSpPr/>
          <p:nvPr/>
        </p:nvGrpSpPr>
        <p:grpSpPr>
          <a:xfrm>
            <a:off x="6096000" y="5167312"/>
            <a:ext cx="6004294" cy="1325563"/>
            <a:chOff x="5419670" y="4771374"/>
            <a:chExt cx="7363347" cy="1625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FC8BA9-BB70-1D4F-8A84-40A8E36684F3}"/>
                </a:ext>
              </a:extLst>
            </p:cNvPr>
            <p:cNvSpPr/>
            <p:nvPr/>
          </p:nvSpPr>
          <p:spPr>
            <a:xfrm>
              <a:off x="5966847" y="4771374"/>
              <a:ext cx="5935851" cy="1625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DCC29B-9175-BD4E-A05F-DBCCFACEB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670" y="4771374"/>
              <a:ext cx="2540000" cy="1625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139392-B1A8-074E-9B6F-D3E42861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458" y="4991386"/>
              <a:ext cx="6283559" cy="11855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6F2CEC-F29F-BD45-82D3-17F0993E7E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7" t="13893" r="56562" b="36631"/>
          <a:stretch/>
        </p:blipFill>
        <p:spPr>
          <a:xfrm>
            <a:off x="9283296" y="2562175"/>
            <a:ext cx="2070504" cy="207651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E7A4D44-547F-0241-827A-FAF0CD677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45" y="4791070"/>
            <a:ext cx="3255618" cy="17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2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82BB-5518-914F-9B08-FD1A3463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Rust Components in </a:t>
            </a:r>
            <a:r>
              <a:rPr lang="en-US" dirty="0" err="1"/>
              <a:t>Qemu</a:t>
            </a:r>
            <a:endParaRPr lang="en-US" dirty="0"/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0C2ABF60-F930-3E4A-8B01-909E7F54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Emulated devices are a large source of memory-based vulnerabilities  in </a:t>
            </a:r>
            <a:r>
              <a:rPr lang="en-US" dirty="0" err="1"/>
              <a:t>Qemu</a:t>
            </a:r>
            <a:endParaRPr lang="en-US" dirty="0"/>
          </a:p>
          <a:p>
            <a:r>
              <a:rPr lang="en-US" dirty="0"/>
              <a:t>Using an existing Rust device implementation from Cloud Hypervisor in </a:t>
            </a:r>
            <a:r>
              <a:rPr lang="en-US"/>
              <a:t>Qemu </a:t>
            </a:r>
            <a:r>
              <a:rPr lang="en-US" dirty="0"/>
              <a:t>mitigates many memory-based attacks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E0BB79-7531-6E41-872B-B4586C04008A}"/>
              </a:ext>
            </a:extLst>
          </p:cNvPr>
          <p:cNvSpPr/>
          <p:nvPr/>
        </p:nvSpPr>
        <p:spPr>
          <a:xfrm>
            <a:off x="1752599" y="4436075"/>
            <a:ext cx="6194967" cy="174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87433C3-38EE-E44D-BD00-83209531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22" y="4678048"/>
            <a:ext cx="3966512" cy="12659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5EB601-35D8-2F4C-8CFA-5D73E5C2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54" y="4436074"/>
            <a:ext cx="3481776" cy="17408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F89BF5-F3D5-1147-9383-C49DE519DB9C}"/>
              </a:ext>
            </a:extLst>
          </p:cNvPr>
          <p:cNvSpPr txBox="1"/>
          <p:nvPr/>
        </p:nvSpPr>
        <p:spPr>
          <a:xfrm>
            <a:off x="6391755" y="4607302"/>
            <a:ext cx="666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7020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82BB-5518-914F-9B08-FD1A3463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Rust Components in </a:t>
            </a:r>
            <a:r>
              <a:rPr lang="en-US" dirty="0" err="1"/>
              <a:t>Qemu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7CD3E9-9A86-E346-A520-F0F848BEA77A}"/>
              </a:ext>
            </a:extLst>
          </p:cNvPr>
          <p:cNvSpPr/>
          <p:nvPr/>
        </p:nvSpPr>
        <p:spPr>
          <a:xfrm>
            <a:off x="838199" y="1560459"/>
            <a:ext cx="3352800" cy="219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QEMU Process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983392B-11E6-E84D-84BA-03CC4D8D3A6A}"/>
              </a:ext>
            </a:extLst>
          </p:cNvPr>
          <p:cNvSpPr/>
          <p:nvPr/>
        </p:nvSpPr>
        <p:spPr>
          <a:xfrm>
            <a:off x="5640093" y="2929128"/>
            <a:ext cx="1353312" cy="999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FB05C0-FC05-D544-9C13-914D46F8A53A}"/>
              </a:ext>
            </a:extLst>
          </p:cNvPr>
          <p:cNvSpPr/>
          <p:nvPr/>
        </p:nvSpPr>
        <p:spPr>
          <a:xfrm>
            <a:off x="1076195" y="2880922"/>
            <a:ext cx="1225296" cy="780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Virtio Net Device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A67DD-186E-BA47-9906-C2423034FDC7}"/>
              </a:ext>
            </a:extLst>
          </p:cNvPr>
          <p:cNvSpPr/>
          <p:nvPr/>
        </p:nvSpPr>
        <p:spPr>
          <a:xfrm>
            <a:off x="2569589" y="2881135"/>
            <a:ext cx="1353312" cy="780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Virtio Block Device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C6BAB16-F78A-224F-B95E-3517D74064F3}"/>
              </a:ext>
            </a:extLst>
          </p:cNvPr>
          <p:cNvSpPr/>
          <p:nvPr/>
        </p:nvSpPr>
        <p:spPr>
          <a:xfrm>
            <a:off x="8349765" y="1517941"/>
            <a:ext cx="3138084" cy="1821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QEMU Process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32EA52-828D-014C-992A-DDBAC49170EF}"/>
              </a:ext>
            </a:extLst>
          </p:cNvPr>
          <p:cNvSpPr/>
          <p:nvPr/>
        </p:nvSpPr>
        <p:spPr>
          <a:xfrm>
            <a:off x="9811449" y="5725605"/>
            <a:ext cx="2057032" cy="8421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Virtio Block Device</a:t>
            </a:r>
          </a:p>
          <a:p>
            <a:pPr algn="ctr"/>
            <a:r>
              <a:rPr lang="en-US" dirty="0"/>
              <a:t>Process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71B522-865F-934E-BE66-80582DA35522}"/>
              </a:ext>
            </a:extLst>
          </p:cNvPr>
          <p:cNvSpPr/>
          <p:nvPr/>
        </p:nvSpPr>
        <p:spPr>
          <a:xfrm>
            <a:off x="7873139" y="5725605"/>
            <a:ext cx="1704985" cy="8421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Virtio Net Device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7A8BFD-1CEE-AA44-95DE-A8D05219501F}"/>
              </a:ext>
            </a:extLst>
          </p:cNvPr>
          <p:cNvGrpSpPr/>
          <p:nvPr/>
        </p:nvGrpSpPr>
        <p:grpSpPr>
          <a:xfrm>
            <a:off x="838199" y="5460842"/>
            <a:ext cx="4552304" cy="1106545"/>
            <a:chOff x="1694688" y="5386330"/>
            <a:chExt cx="4552304" cy="110654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873392-D630-3D4B-BA63-598ACF26A07C}"/>
                </a:ext>
              </a:extLst>
            </p:cNvPr>
            <p:cNvSpPr/>
            <p:nvPr/>
          </p:nvSpPr>
          <p:spPr>
            <a:xfrm>
              <a:off x="1694688" y="5386330"/>
              <a:ext cx="4552304" cy="11065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3D81743-FE20-B44B-BD4E-A402613325F2}"/>
                </a:ext>
              </a:extLst>
            </p:cNvPr>
            <p:cNvSpPr/>
            <p:nvPr/>
          </p:nvSpPr>
          <p:spPr>
            <a:xfrm>
              <a:off x="1931654" y="5946490"/>
              <a:ext cx="1924344" cy="4575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Language = C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86C10BE-8884-F84D-8B47-B378EC44754E}"/>
                </a:ext>
              </a:extLst>
            </p:cNvPr>
            <p:cNvSpPr/>
            <p:nvPr/>
          </p:nvSpPr>
          <p:spPr>
            <a:xfrm>
              <a:off x="4089323" y="5958763"/>
              <a:ext cx="1924344" cy="45759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Language = Rust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81353E-6E6F-E240-A282-A96369C32097}"/>
                </a:ext>
              </a:extLst>
            </p:cNvPr>
            <p:cNvSpPr txBox="1"/>
            <p:nvPr/>
          </p:nvSpPr>
          <p:spPr>
            <a:xfrm>
              <a:off x="1790140" y="5420261"/>
              <a:ext cx="859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Key: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A0C45B-52B7-E647-891B-B3EBABF64A3F}"/>
              </a:ext>
            </a:extLst>
          </p:cNvPr>
          <p:cNvSpPr txBox="1"/>
          <p:nvPr/>
        </p:nvSpPr>
        <p:spPr>
          <a:xfrm>
            <a:off x="8890288" y="5125441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Vhost-User Protocol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85080BF-B4A8-D64E-8E99-FC8801348C9F}"/>
              </a:ext>
            </a:extLst>
          </p:cNvPr>
          <p:cNvSpPr/>
          <p:nvPr/>
        </p:nvSpPr>
        <p:spPr>
          <a:xfrm>
            <a:off x="838199" y="4297898"/>
            <a:ext cx="3352799" cy="9661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B64E9B-DA6A-DB45-87C3-C6771B78F75C}"/>
              </a:ext>
            </a:extLst>
          </p:cNvPr>
          <p:cNvCxnSpPr>
            <a:cxnSpLocks/>
          </p:cNvCxnSpPr>
          <p:nvPr/>
        </p:nvCxnSpPr>
        <p:spPr>
          <a:xfrm flipV="1">
            <a:off x="2468298" y="3870997"/>
            <a:ext cx="0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FAED74-6EC6-EC41-BE27-19E34BA6B0DE}"/>
              </a:ext>
            </a:extLst>
          </p:cNvPr>
          <p:cNvSpPr/>
          <p:nvPr/>
        </p:nvSpPr>
        <p:spPr>
          <a:xfrm>
            <a:off x="8349765" y="3885838"/>
            <a:ext cx="3307809" cy="9661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D7EE40-36ED-4144-BF62-77AE65F2F0AC}"/>
              </a:ext>
            </a:extLst>
          </p:cNvPr>
          <p:cNvCxnSpPr>
            <a:cxnSpLocks/>
          </p:cNvCxnSpPr>
          <p:nvPr/>
        </p:nvCxnSpPr>
        <p:spPr>
          <a:xfrm flipV="1">
            <a:off x="9918807" y="3485030"/>
            <a:ext cx="0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BF891F-BEA0-C349-89A3-AD7EE8D2F455}"/>
              </a:ext>
            </a:extLst>
          </p:cNvPr>
          <p:cNvCxnSpPr>
            <a:cxnSpLocks/>
          </p:cNvCxnSpPr>
          <p:nvPr/>
        </p:nvCxnSpPr>
        <p:spPr>
          <a:xfrm flipV="1">
            <a:off x="9220280" y="5480720"/>
            <a:ext cx="0" cy="182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0263A5-01DD-BE47-83D6-3E7F8DB72258}"/>
              </a:ext>
            </a:extLst>
          </p:cNvPr>
          <p:cNvCxnSpPr>
            <a:cxnSpLocks/>
          </p:cNvCxnSpPr>
          <p:nvPr/>
        </p:nvCxnSpPr>
        <p:spPr>
          <a:xfrm flipV="1">
            <a:off x="10257261" y="5484035"/>
            <a:ext cx="0" cy="182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641C26-1A9A-9043-BE8D-201661860BFD}"/>
              </a:ext>
            </a:extLst>
          </p:cNvPr>
          <p:cNvCxnSpPr>
            <a:cxnSpLocks/>
          </p:cNvCxnSpPr>
          <p:nvPr/>
        </p:nvCxnSpPr>
        <p:spPr>
          <a:xfrm flipV="1">
            <a:off x="9918807" y="4960063"/>
            <a:ext cx="0" cy="182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7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A9B-DE93-1946-B8F9-9192F2E1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Specifics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F06D-D4E5-4940-A656-20FD8E42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Rust implementations from Cloud Hypervisor of Vhost-user Virtio devices.</a:t>
            </a:r>
          </a:p>
          <a:p>
            <a:pPr lvl="1"/>
            <a:r>
              <a:rPr lang="en-US" dirty="0"/>
              <a:t>Host Filesystem Passthrough</a:t>
            </a:r>
          </a:p>
          <a:p>
            <a:pPr lvl="1"/>
            <a:r>
              <a:rPr lang="en-US" dirty="0"/>
              <a:t>Block</a:t>
            </a:r>
          </a:p>
          <a:p>
            <a:pPr lvl="1"/>
            <a:r>
              <a:rPr lang="en-US" dirty="0"/>
              <a:t>Net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CA39E6-5455-DC4F-BFF9-166CDD306562}"/>
              </a:ext>
            </a:extLst>
          </p:cNvPr>
          <p:cNvGrpSpPr/>
          <p:nvPr/>
        </p:nvGrpSpPr>
        <p:grpSpPr>
          <a:xfrm>
            <a:off x="8439151" y="3872634"/>
            <a:ext cx="2914650" cy="2304329"/>
            <a:chOff x="9029701" y="4339525"/>
            <a:chExt cx="2324099" cy="18374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165F17-5ECD-8C46-8355-7773A775E036}"/>
                </a:ext>
              </a:extLst>
            </p:cNvPr>
            <p:cNvSpPr/>
            <p:nvPr/>
          </p:nvSpPr>
          <p:spPr>
            <a:xfrm>
              <a:off x="9029701" y="4339525"/>
              <a:ext cx="2324099" cy="18374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B2798152-B888-984C-AE03-04B9F12B2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337"/>
            <a:stretch/>
          </p:blipFill>
          <p:spPr>
            <a:xfrm>
              <a:off x="9234062" y="4448012"/>
              <a:ext cx="1967339" cy="1572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65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9E94-9876-4048-95FF-026203AC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Vhost – What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A369-21B3-1248-B300-1EC88946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Vhost is an in-memory protocol for VM guests to interact directly with a separate (non-Qemu) host process</a:t>
            </a:r>
          </a:p>
          <a:p>
            <a:r>
              <a:rPr lang="en-US" dirty="0"/>
              <a:t>Requires assistance in configuration from Qemu, then is essentially hands-off</a:t>
            </a:r>
          </a:p>
          <a:p>
            <a:r>
              <a:rPr lang="en-US" dirty="0"/>
              <a:t>Advantage: A separate process allows for isolation, and you could potentially give these device processes fewer permissions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9033-BE5B-1940-94A4-8C0245E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Virtio – Paravirtualization for Performance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7464-A3E7-D240-95DC-A93DD0410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Paravirtualized</a:t>
            </a:r>
            <a:r>
              <a:rPr lang="en-US" dirty="0"/>
              <a:t>, following a standard interface rather than complete device emulation</a:t>
            </a:r>
          </a:p>
          <a:p>
            <a:r>
              <a:rPr lang="en-US" dirty="0"/>
              <a:t>Rely on the guest OS knowing it is being virtualized</a:t>
            </a:r>
          </a:p>
          <a:p>
            <a:r>
              <a:rPr lang="en-US" dirty="0"/>
              <a:t>Overall more efficient – standard when possible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72D7E-488C-CB45-AC5C-15228730943A}"/>
              </a:ext>
            </a:extLst>
          </p:cNvPr>
          <p:cNvGrpSpPr/>
          <p:nvPr/>
        </p:nvGrpSpPr>
        <p:grpSpPr>
          <a:xfrm>
            <a:off x="8439151" y="3872634"/>
            <a:ext cx="2914650" cy="2304329"/>
            <a:chOff x="9029701" y="4339525"/>
            <a:chExt cx="2324099" cy="18374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139224-B400-2F4C-94AA-FA450667E710}"/>
                </a:ext>
              </a:extLst>
            </p:cNvPr>
            <p:cNvSpPr/>
            <p:nvPr/>
          </p:nvSpPr>
          <p:spPr>
            <a:xfrm>
              <a:off x="9029701" y="4339525"/>
              <a:ext cx="2324099" cy="18374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A8CF899-2E64-274A-B973-94A50B2A9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337"/>
            <a:stretch/>
          </p:blipFill>
          <p:spPr>
            <a:xfrm>
              <a:off x="9234062" y="4448012"/>
              <a:ext cx="1967339" cy="1572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52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17641</TotalTime>
  <Words>723</Words>
  <Application>Microsoft Macintosh PowerPoint</Application>
  <PresentationFormat>Widescreen</PresentationFormat>
  <Paragraphs>115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IBM Plex Sans Light</vt:lpstr>
      <vt:lpstr>Office Theme</vt:lpstr>
      <vt:lpstr>Rustifying Qemu for Production Cloud Services IBM’s Answer to Amazon’s Firecracker </vt:lpstr>
      <vt:lpstr> Current Cloud VMM Environment - Qemu </vt:lpstr>
      <vt:lpstr>On the Horizon - Rust</vt:lpstr>
      <vt:lpstr>Existing Rust-Based Alternatives</vt:lpstr>
      <vt:lpstr>Using Rust Components in Qemu</vt:lpstr>
      <vt:lpstr>Using Rust Components in Qemu</vt:lpstr>
      <vt:lpstr>Project Specifics</vt:lpstr>
      <vt:lpstr>Vhost – What and Why?</vt:lpstr>
      <vt:lpstr>Virtio – Paravirtualization for Performance </vt:lpstr>
      <vt:lpstr>Results</vt:lpstr>
      <vt:lpstr>Performance Qemu -&gt; Cloud Hypervisor</vt:lpstr>
      <vt:lpstr>Performance cont.</vt:lpstr>
      <vt:lpstr>Performance cont. and discussion</vt:lpstr>
      <vt:lpstr>Implications and Future Steps</vt:lpstr>
      <vt:lpstr>Links</vt:lpstr>
      <vt:lpstr>Photo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Firecracker, Rust, Jailer, devices, rust-vmm?</dc:title>
  <dc:creator>Microsoft Office User</dc:creator>
  <cp:lastModifiedBy>Microsoft Office User</cp:lastModifiedBy>
  <cp:revision>111</cp:revision>
  <dcterms:created xsi:type="dcterms:W3CDTF">2020-06-26T14:29:02Z</dcterms:created>
  <dcterms:modified xsi:type="dcterms:W3CDTF">2020-08-20T17:02:56Z</dcterms:modified>
</cp:coreProperties>
</file>